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0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A69A13-E5B7-476B-912A-4961301B4C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60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596E97-8D6B-4D59-8A70-06C5AD5F81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57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6E97-8D6B-4D59-8A70-06C5AD5F81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91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75E5B-0E4D-42F1-8583-6879E303F5E7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 1 - 10</a:t>
            </a:r>
          </a:p>
        </p:txBody>
      </p:sp>
    </p:spTree>
    <p:extLst>
      <p:ext uri="{BB962C8B-B14F-4D97-AF65-F5344CB8AC3E}">
        <p14:creationId xmlns:p14="http://schemas.microsoft.com/office/powerpoint/2010/main" val="271187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6B007-D39C-4886-824F-8D8D1E9710DB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Category 1 - 20</a:t>
            </a:r>
          </a:p>
        </p:txBody>
      </p:sp>
    </p:spTree>
    <p:extLst>
      <p:ext uri="{BB962C8B-B14F-4D97-AF65-F5344CB8AC3E}">
        <p14:creationId xmlns:p14="http://schemas.microsoft.com/office/powerpoint/2010/main" val="3846681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33B47-FF09-4BC1-9114-85757F1045BF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8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76B1-CCFD-4802-8F73-51690F1A5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90CA-DD8A-4F52-A4E6-3C827C99A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F299F-4B03-4D75-BC30-8C68D924D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E7C-0427-4E03-BB13-3F2A5415C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B47CC0-E02D-4C68-BF24-4A55461B6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6D4A2-E1AB-41F4-AB86-F6C6F9C32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D4716-7572-4824-914B-FC4BD5D70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D0EBB-76FD-4466-ABEB-567531F30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CFF3-7A8F-451A-B956-E78CAE9EF2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D20D-49AC-4351-B807-924DE0802B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813D-7387-4438-BA55-AA2A8FA2B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6E562C-0724-4397-9E87-4387B53CB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24000" y="0"/>
            <a:ext cx="594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JEOPARDY!</a:t>
            </a:r>
            <a:endParaRPr lang="en-US" sz="48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91971"/>
              </p:ext>
            </p:extLst>
          </p:nvPr>
        </p:nvGraphicFramePr>
        <p:xfrm>
          <a:off x="457200" y="1143000"/>
          <a:ext cx="8382000" cy="542575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Chemical Equations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Types of Reactions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Combustion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Nomenclature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Acid &amp; Bases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68543" y="2057400"/>
            <a:ext cx="58868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When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NaCl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reacts with CaSO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4,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these are the products.</a:t>
            </a:r>
            <a:endParaRPr lang="en-US" sz="3600" baseline="-25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46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743200" y="1219200"/>
            <a:ext cx="434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What are Na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</a:t>
            </a:r>
            <a:r>
              <a:rPr lang="en-CA" dirty="0" smtClean="0"/>
              <a:t> and CaCl</a:t>
            </a:r>
            <a:r>
              <a:rPr lang="en-CA" baseline="-25000" dirty="0" smtClean="0"/>
              <a:t>2</a:t>
            </a:r>
            <a:r>
              <a:rPr lang="en-CA" dirty="0" smtClean="0"/>
              <a:t>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3500" y="2133600"/>
            <a:ext cx="85036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products and balanced equation for the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Following reaction:</a:t>
            </a:r>
          </a:p>
          <a:p>
            <a:pPr algn="ctr"/>
            <a:endParaRPr lang="en-US" sz="36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___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KCl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+ ___N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48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23940" y="1143000"/>
            <a:ext cx="3102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</a:t>
            </a:r>
          </a:p>
          <a:p>
            <a:r>
              <a:rPr lang="en-CA" dirty="0"/>
              <a:t>6</a:t>
            </a:r>
            <a:r>
              <a:rPr lang="en-CA" dirty="0" smtClean="0"/>
              <a:t> </a:t>
            </a:r>
            <a:r>
              <a:rPr lang="en-CA" dirty="0" err="1" smtClean="0"/>
              <a:t>KCl</a:t>
            </a:r>
            <a:r>
              <a:rPr lang="en-CA" dirty="0" smtClean="0"/>
              <a:t> + N</a:t>
            </a:r>
            <a:r>
              <a:rPr lang="en-CA" baseline="-25000" dirty="0" smtClean="0"/>
              <a:t>2</a:t>
            </a:r>
            <a:r>
              <a:rPr lang="en-CA" dirty="0" smtClean="0"/>
              <a:t> </a:t>
            </a:r>
            <a:r>
              <a:rPr lang="en-CA" dirty="0" smtClean="0">
                <a:sym typeface="Wingdings" pitchFamily="2" charset="2"/>
              </a:rPr>
              <a:t> 2 K</a:t>
            </a:r>
            <a:r>
              <a:rPr lang="en-CA" baseline="-25000" dirty="0" smtClean="0">
                <a:sym typeface="Wingdings" pitchFamily="2" charset="2"/>
              </a:rPr>
              <a:t>3</a:t>
            </a:r>
            <a:r>
              <a:rPr lang="en-CA" dirty="0" smtClean="0">
                <a:sym typeface="Wingdings" pitchFamily="2" charset="2"/>
              </a:rPr>
              <a:t>N + 3 Cl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71038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A molecule consisting of Carbon and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Hydrogen in a fixed ratio.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50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1295400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is a “HYDROCARBON”?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76872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One of the reactants in ANY combustion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Reaction.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53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0400" y="1600200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is OXYGEN GAS?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9480" y="2209800"/>
            <a:ext cx="75578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combustion of this type of material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always yields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CO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+ H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O.</a:t>
            </a:r>
          </a:p>
        </p:txBody>
      </p:sp>
      <p:pic>
        <p:nvPicPr>
          <p:cNvPr id="2355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0400" y="1295400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are hydrocarbons?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8102" y="1752600"/>
            <a:ext cx="76344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When a metal undergoes a combustion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reaction, this is always produced.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58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90800" y="1066800"/>
            <a:ext cx="3980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is an “OXIDE” or Metal-Oxide?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524000" y="2362200"/>
            <a:ext cx="59366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balanced equation for the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combustion of methane.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560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94622" y="990600"/>
            <a:ext cx="318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</a:t>
            </a:r>
          </a:p>
          <a:p>
            <a:pPr algn="ctr"/>
            <a:r>
              <a:rPr lang="en-CA" dirty="0" smtClean="0"/>
              <a:t> CH</a:t>
            </a:r>
            <a:r>
              <a:rPr lang="en-CA" baseline="-25000" dirty="0" smtClean="0"/>
              <a:t>4</a:t>
            </a:r>
            <a:r>
              <a:rPr lang="en-CA" dirty="0" smtClean="0"/>
              <a:t> +2 O</a:t>
            </a:r>
            <a:r>
              <a:rPr lang="en-CA" baseline="-25000" dirty="0" smtClean="0"/>
              <a:t>2</a:t>
            </a:r>
            <a:r>
              <a:rPr lang="en-CA" dirty="0" smtClean="0"/>
              <a:t> </a:t>
            </a:r>
            <a:r>
              <a:rPr lang="en-CA" dirty="0" smtClean="0">
                <a:sym typeface="Wingdings" pitchFamily="2" charset="2"/>
              </a:rPr>
              <a:t>  CO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 + 2 H</a:t>
            </a:r>
            <a:r>
              <a:rPr lang="en-CA" baseline="-25000" dirty="0" smtClean="0">
                <a:sym typeface="Wingdings" pitchFamily="2" charset="2"/>
              </a:rPr>
              <a:t>2</a:t>
            </a:r>
            <a:r>
              <a:rPr lang="en-CA" dirty="0" smtClean="0">
                <a:sym typeface="Wingdings" pitchFamily="2" charset="2"/>
              </a:rPr>
              <a:t>O?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55073" y="2286000"/>
            <a:ext cx="6247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CA" sz="3600" dirty="0" smtClean="0"/>
              <a:t>The chemical name for Pb</a:t>
            </a:r>
            <a:r>
              <a:rPr lang="en-CA" sz="3600" baseline="-25000" dirty="0" smtClean="0"/>
              <a:t>3</a:t>
            </a:r>
            <a:r>
              <a:rPr lang="en-CA" sz="3600" dirty="0" smtClean="0"/>
              <a:t>N</a:t>
            </a:r>
            <a:r>
              <a:rPr lang="en-CA" sz="3600" baseline="-25000" dirty="0" smtClean="0"/>
              <a:t>4</a:t>
            </a:r>
            <a:endParaRPr lang="en-CA" sz="3600" dirty="0" smtClean="0"/>
          </a:p>
        </p:txBody>
      </p:sp>
      <p:pic>
        <p:nvPicPr>
          <p:cNvPr id="2662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90800" y="1295400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is the formula for  lead (IV) nitride?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414305" y="1752600"/>
            <a:ext cx="61820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chemical name for Fe(NO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765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33174" y="838200"/>
            <a:ext cx="4262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 the formula for iron (III) nitrate 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664219" y="1752600"/>
            <a:ext cx="56822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chemical name for Li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SO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4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867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52769" y="99060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 the formula for lithium sulfate?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905000" y="1905000"/>
            <a:ext cx="567264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An arrow (</a:t>
            </a:r>
            <a:r>
              <a:rPr lang="en-US" sz="36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) in a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chemical formula means this.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4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0" y="91440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is “yields”?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776422" y="1752600"/>
            <a:ext cx="54578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chemical name for H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70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3701" y="762000"/>
            <a:ext cx="4608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 the formula for hydrogen peroxide?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139918" y="2020669"/>
            <a:ext cx="51778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molecular formula for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magnesium acetate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2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0400" y="762000"/>
            <a:ext cx="3154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What 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Mg(C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CA" dirty="0" smtClean="0"/>
              <a:t>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0806" y="1752600"/>
            <a:ext cx="76490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molecular formula for carbonic acid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7422" y="762000"/>
            <a:ext cx="1721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en-US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</a:t>
            </a:r>
            <a:r>
              <a:rPr lang="en-US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CA" dirty="0" smtClean="0"/>
              <a:t>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66142" y="1752600"/>
            <a:ext cx="68784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paper indicator that would turn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blue in NaHCO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3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277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87794" y="83820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 red litmus paper?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88669" y="1752600"/>
            <a:ext cx="78333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balance equation for the reaction of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PO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NaOH</a:t>
            </a:r>
            <a:endParaRPr lang="en-US" sz="3600" baseline="-25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379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61018" y="838200"/>
            <a:ext cx="4054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NaOH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3 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CA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O + Na</a:t>
            </a:r>
            <a:r>
              <a:rPr lang="en-CA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CA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en-CA" baseline="-25000" dirty="0" smtClean="0">
                <a:latin typeface="Arial" pitchFamily="34" charset="0"/>
                <a:cs typeface="Arial" pitchFamily="34" charset="0"/>
              </a:rPr>
              <a:t>4</a:t>
            </a:r>
            <a:endParaRPr lang="en-C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00212" y="1752600"/>
            <a:ext cx="86103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product of the neutralization reaction of </a:t>
            </a:r>
          </a:p>
          <a:p>
            <a:pPr algn="ctr"/>
            <a:r>
              <a:rPr lang="en-US" sz="3600" dirty="0"/>
              <a:t>H</a:t>
            </a:r>
            <a:r>
              <a:rPr lang="en-US" sz="3600" baseline="-25000" dirty="0"/>
              <a:t>2</a:t>
            </a:r>
            <a:r>
              <a:rPr lang="en-US" sz="3600" dirty="0"/>
              <a:t>SO</a:t>
            </a:r>
            <a:r>
              <a:rPr lang="en-US" sz="3600" baseline="-25000" dirty="0"/>
              <a:t>4</a:t>
            </a:r>
            <a:r>
              <a:rPr lang="en-US" sz="3600" dirty="0" smtClean="0"/>
              <a:t> </a:t>
            </a:r>
            <a:r>
              <a:rPr lang="en-US" sz="3600" dirty="0"/>
              <a:t>+   Na</a:t>
            </a:r>
            <a:r>
              <a:rPr lang="en-US" sz="3600" baseline="-25000" dirty="0"/>
              <a:t>2</a:t>
            </a:r>
            <a:r>
              <a:rPr lang="en-US" sz="3600" dirty="0"/>
              <a:t>CO</a:t>
            </a:r>
            <a:r>
              <a:rPr lang="en-US" sz="3600" baseline="-25000" dirty="0"/>
              <a:t>3</a:t>
            </a:r>
            <a:r>
              <a:rPr lang="en-US" sz="3600" dirty="0"/>
              <a:t> </a:t>
            </a:r>
          </a:p>
        </p:txBody>
      </p:sp>
      <p:pic>
        <p:nvPicPr>
          <p:cNvPr id="3482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21691" y="838200"/>
            <a:ext cx="333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 H</a:t>
            </a:r>
            <a:r>
              <a:rPr lang="en-CA" baseline="-25000" dirty="0" smtClean="0"/>
              <a:t>2</a:t>
            </a:r>
            <a:r>
              <a:rPr lang="en-CA" dirty="0" smtClean="0"/>
              <a:t>O + CO</a:t>
            </a:r>
            <a:r>
              <a:rPr lang="en-CA" baseline="-25000" dirty="0" smtClean="0"/>
              <a:t>2</a:t>
            </a:r>
            <a:r>
              <a:rPr lang="en-CA" dirty="0" smtClean="0"/>
              <a:t> + Na</a:t>
            </a:r>
            <a:r>
              <a:rPr lang="en-CA" baseline="-25000" dirty="0" smtClean="0"/>
              <a:t>2</a:t>
            </a:r>
            <a:r>
              <a:rPr lang="en-CA" dirty="0" smtClean="0"/>
              <a:t>SO</a:t>
            </a:r>
            <a:r>
              <a:rPr lang="en-CA" baseline="-25000" dirty="0" smtClean="0"/>
              <a:t>4</a:t>
            </a:r>
            <a:r>
              <a:rPr lang="en-CA" dirty="0" smtClean="0"/>
              <a:t>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203594" y="1752600"/>
            <a:ext cx="66035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Substances with pH greater than 7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584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23183" y="685800"/>
            <a:ext cx="313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are the pH’s of </a:t>
            </a:r>
            <a:r>
              <a:rPr lang="en-CA" b="1" dirty="0" smtClean="0"/>
              <a:t>bases</a:t>
            </a:r>
            <a:r>
              <a:rPr lang="en-CA" dirty="0" smtClean="0"/>
              <a:t>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383541" y="1981200"/>
            <a:ext cx="69483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left side of a chemical equation.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4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76600" y="1143000"/>
            <a:ext cx="3078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are the REACTANTS?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21569" y="1752600"/>
            <a:ext cx="81675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A chemical equation that states all of the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reactants and products and their chemical 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formulas, but NO COEFFICIENTS.</a:t>
            </a:r>
            <a:endParaRPr lang="en-US" sz="3600" dirty="0">
              <a:latin typeface="Times New Roman" pitchFamily="18" charset="0"/>
            </a:endParaRPr>
          </a:p>
        </p:txBody>
      </p:sp>
      <p:pic>
        <p:nvPicPr>
          <p:cNvPr id="1229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90800" y="1066800"/>
            <a:ext cx="3818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is a SKELETON EQUATION?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71600" y="2209800"/>
            <a:ext cx="640912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690372" indent="-571500" algn="ctr"/>
            <a:r>
              <a:rPr lang="en-CA" sz="3600" dirty="0" smtClean="0">
                <a:sym typeface="Wingdings" pitchFamily="2" charset="2"/>
              </a:rPr>
              <a:t>The mass of the reactant “A”:</a:t>
            </a:r>
          </a:p>
          <a:p>
            <a:pPr marL="690372" indent="-571500" algn="ctr"/>
            <a:endParaRPr lang="en-CA" sz="3600" dirty="0" smtClean="0">
              <a:sym typeface="Wingdings" pitchFamily="2" charset="2"/>
            </a:endParaRPr>
          </a:p>
          <a:p>
            <a:pPr marL="690372" indent="-571500" algn="ctr"/>
            <a:r>
              <a:rPr lang="en-CA" sz="3600" dirty="0" smtClean="0">
                <a:sym typeface="Wingdings" pitchFamily="2" charset="2"/>
              </a:rPr>
              <a:t>A		+	B		C	+	D</a:t>
            </a:r>
          </a:p>
          <a:p>
            <a:pPr>
              <a:buNone/>
            </a:pPr>
            <a:r>
              <a:rPr lang="en-CA" sz="3600" baseline="30000" dirty="0" smtClean="0">
                <a:solidFill>
                  <a:schemeClr val="bg1"/>
                </a:solidFill>
                <a:sym typeface="Wingdings" pitchFamily="2" charset="2"/>
              </a:rPr>
              <a:t>___ g	           22 g	            19 g		 24 g</a:t>
            </a:r>
            <a:endParaRPr lang="en-CA" sz="3600" baseline="30000" dirty="0" smtClean="0">
              <a:solidFill>
                <a:schemeClr val="bg1"/>
              </a:solidFill>
            </a:endParaRPr>
          </a:p>
          <a:p>
            <a:pPr algn="ctr"/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657600" y="12954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 21g?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777328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balanced equation of:</a:t>
            </a:r>
          </a:p>
          <a:p>
            <a:pPr algn="ctr"/>
            <a:endParaRPr lang="en-US" sz="36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___</a:t>
            </a:r>
            <a:r>
              <a:rPr lang="en-US" sz="3600" dirty="0" err="1" smtClean="0">
                <a:latin typeface="Calibri" pitchFamily="34" charset="0"/>
                <a:cs typeface="Calibri" pitchFamily="34" charset="0"/>
              </a:rPr>
              <a:t>NaOH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+ ___Al</a:t>
            </a:r>
            <a:r>
              <a:rPr lang="en-US" sz="36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___Al(OH)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3</a:t>
            </a:r>
            <a:r>
              <a:rPr lang="en-US" sz="36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 + ___Na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36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990600"/>
            <a:ext cx="33988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What is:</a:t>
            </a:r>
          </a:p>
          <a:p>
            <a:pPr algn="ctr"/>
            <a:r>
              <a:rPr lang="en-CA" dirty="0" smtClean="0"/>
              <a:t>3 </a:t>
            </a:r>
            <a:r>
              <a:rPr lang="en-CA" dirty="0" err="1" smtClean="0"/>
              <a:t>NaOH</a:t>
            </a:r>
            <a:r>
              <a:rPr lang="en-CA" dirty="0" smtClean="0"/>
              <a:t> + Al </a:t>
            </a:r>
            <a:r>
              <a:rPr lang="en-CA" dirty="0" smtClean="0">
                <a:sym typeface="Wingdings" pitchFamily="2" charset="2"/>
              </a:rPr>
              <a:t> Al(OH)</a:t>
            </a:r>
            <a:r>
              <a:rPr lang="en-CA" baseline="-25000" dirty="0" smtClean="0">
                <a:sym typeface="Wingdings" pitchFamily="2" charset="2"/>
              </a:rPr>
              <a:t>3</a:t>
            </a:r>
            <a:r>
              <a:rPr lang="en-CA" dirty="0" smtClean="0">
                <a:sym typeface="Wingdings" pitchFamily="2" charset="2"/>
              </a:rPr>
              <a:t> + 3 Na</a:t>
            </a:r>
          </a:p>
          <a:p>
            <a:pPr algn="ctr"/>
            <a:r>
              <a:rPr lang="en-CA" dirty="0">
                <a:sym typeface="Wingdings" pitchFamily="2" charset="2"/>
              </a:rPr>
              <a:t>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762300" y="2438400"/>
            <a:ext cx="55731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type of reaction: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2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CH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smtClean="0">
                <a:latin typeface="Calibri" pitchFamily="34" charset="0"/>
                <a:cs typeface="Calibri" pitchFamily="34" charset="0"/>
              </a:rPr>
              <a:t>+ </a:t>
            </a:r>
            <a:r>
              <a:rPr lang="en-US" sz="3600" smtClean="0">
                <a:latin typeface="Calibri" pitchFamily="34" charset="0"/>
                <a:cs typeface="Calibri" pitchFamily="34" charset="0"/>
              </a:rPr>
              <a:t>3 O</a:t>
            </a:r>
            <a:r>
              <a:rPr lang="en-US" sz="3600" baseline="-2500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2 </a:t>
            </a:r>
            <a:r>
              <a:rPr lang="en-US" sz="36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H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r>
              <a:rPr lang="en-US" sz="36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O </a:t>
            </a:r>
            <a:r>
              <a:rPr lang="en-US" sz="360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+ 2CO</a:t>
            </a:r>
            <a:r>
              <a:rPr lang="en-US" sz="3600" baseline="-2500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2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638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429000" y="1676400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is </a:t>
            </a:r>
            <a:r>
              <a:rPr lang="en-CA" smtClean="0"/>
              <a:t>“combustion”?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2057400"/>
            <a:ext cx="87940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type of reaction that occurs when there is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 only one compound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o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n the reactant side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41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0" y="1295400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is “DECOMPOSITION”?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59208" y="1752600"/>
            <a:ext cx="729225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In this “single displacement” reaction,</a:t>
            </a: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Magnesium displaces this element:</a:t>
            </a:r>
          </a:p>
          <a:p>
            <a:pPr algn="ctr"/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600" dirty="0" smtClean="0">
                <a:latin typeface="Calibri" pitchFamily="34" charset="0"/>
                <a:cs typeface="Calibri" pitchFamily="34" charset="0"/>
              </a:rPr>
              <a:t>Mg + Li</a:t>
            </a:r>
            <a:r>
              <a:rPr lang="en-US" sz="360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O </a:t>
            </a:r>
            <a:r>
              <a:rPr lang="en-US" sz="36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843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1143000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What is LITHIUM?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222</TotalTime>
  <Words>494</Words>
  <Application>Microsoft Office PowerPoint</Application>
  <PresentationFormat>On-screen Show (4:3)</PresentationFormat>
  <Paragraphs>119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Heather Loree</cp:lastModifiedBy>
  <cp:revision>24</cp:revision>
  <dcterms:created xsi:type="dcterms:W3CDTF">2003-05-14T01:07:43Z</dcterms:created>
  <dcterms:modified xsi:type="dcterms:W3CDTF">2015-11-26T13:00:25Z</dcterms:modified>
</cp:coreProperties>
</file>